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</p:sldMasterIdLst>
  <p:notesMasterIdLst>
    <p:notesMasterId r:id="rId31"/>
  </p:notesMasterIdLst>
  <p:handoutMasterIdLst>
    <p:handoutMasterId r:id="rId32"/>
  </p:handoutMasterIdLst>
  <p:sldIdLst>
    <p:sldId id="347" r:id="rId2"/>
    <p:sldId id="348" r:id="rId3"/>
    <p:sldId id="350" r:id="rId4"/>
    <p:sldId id="351" r:id="rId5"/>
    <p:sldId id="349" r:id="rId6"/>
    <p:sldId id="362" r:id="rId7"/>
    <p:sldId id="368" r:id="rId8"/>
    <p:sldId id="352" r:id="rId9"/>
    <p:sldId id="363" r:id="rId10"/>
    <p:sldId id="353" r:id="rId11"/>
    <p:sldId id="354" r:id="rId12"/>
    <p:sldId id="356" r:id="rId13"/>
    <p:sldId id="357" r:id="rId14"/>
    <p:sldId id="358" r:id="rId15"/>
    <p:sldId id="359" r:id="rId16"/>
    <p:sldId id="360" r:id="rId17"/>
    <p:sldId id="365" r:id="rId18"/>
    <p:sldId id="361" r:id="rId19"/>
    <p:sldId id="364" r:id="rId20"/>
    <p:sldId id="367" r:id="rId21"/>
    <p:sldId id="378" r:id="rId22"/>
    <p:sldId id="379" r:id="rId23"/>
    <p:sldId id="380" r:id="rId24"/>
    <p:sldId id="369" r:id="rId25"/>
    <p:sldId id="370" r:id="rId26"/>
    <p:sldId id="373" r:id="rId27"/>
    <p:sldId id="372" r:id="rId28"/>
    <p:sldId id="371" r:id="rId29"/>
    <p:sldId id="377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702143B-2C03-4A34-9ADC-63BDE6F50A5F}">
          <p14:sldIdLst>
            <p14:sldId id="347"/>
            <p14:sldId id="348"/>
            <p14:sldId id="350"/>
            <p14:sldId id="351"/>
            <p14:sldId id="349"/>
            <p14:sldId id="362"/>
            <p14:sldId id="368"/>
            <p14:sldId id="352"/>
            <p14:sldId id="363"/>
            <p14:sldId id="353"/>
            <p14:sldId id="354"/>
            <p14:sldId id="356"/>
            <p14:sldId id="357"/>
            <p14:sldId id="358"/>
            <p14:sldId id="359"/>
            <p14:sldId id="360"/>
            <p14:sldId id="365"/>
            <p14:sldId id="361"/>
            <p14:sldId id="364"/>
            <p14:sldId id="367"/>
            <p14:sldId id="378"/>
            <p14:sldId id="379"/>
            <p14:sldId id="380"/>
            <p14:sldId id="369"/>
            <p14:sldId id="370"/>
            <p14:sldId id="373"/>
            <p14:sldId id="372"/>
            <p14:sldId id="371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9A0"/>
    <a:srgbClr val="FF6E40"/>
    <a:srgbClr val="3BBEEF"/>
    <a:srgbClr val="0077BB"/>
    <a:srgbClr val="36A6C1"/>
    <a:srgbClr val="E65C5E"/>
    <a:srgbClr val="F48948"/>
    <a:srgbClr val="7CBF33"/>
    <a:srgbClr val="424242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4" autoAdjust="0"/>
    <p:restoredTop sz="91010" autoAdjust="0"/>
  </p:normalViewPr>
  <p:slideViewPr>
    <p:cSldViewPr snapToGrid="0">
      <p:cViewPr varScale="1">
        <p:scale>
          <a:sx n="115" d="100"/>
          <a:sy n="115" d="100"/>
        </p:scale>
        <p:origin x="14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Pixel</a:t>
            </a:r>
            <a:r>
              <a:rPr lang="en-US" altLang="ko-KR" baseline="0" dirty="0" smtClean="0"/>
              <a:t> Proportion (%)</a:t>
            </a:r>
            <a:endParaRPr lang="en-US" alt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Un-labels</c:v>
                </c:pt>
                <c:pt idx="1">
                  <c:v>Class 14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5.4619</c:v>
                </c:pt>
                <c:pt idx="1">
                  <c:v>1.1005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4-444D-9F00-E2DD1BC51E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4048495"/>
        <c:axId val="654049327"/>
      </c:barChart>
      <c:catAx>
        <c:axId val="65404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4049327"/>
        <c:crosses val="autoZero"/>
        <c:auto val="1"/>
        <c:lblAlgn val="ctr"/>
        <c:lblOffset val="100"/>
        <c:noMultiLvlLbl val="0"/>
      </c:catAx>
      <c:valAx>
        <c:axId val="65404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404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0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D0C7B-928F-4FDD-AABD-38E6F95B9AE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634B3-B864-4F2E-A030-07AA4032A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1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1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2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57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63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8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9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71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8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82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0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9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25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5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63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79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51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06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76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04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6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94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9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1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4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19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BB38C-21DE-4EC7-9EDF-0F2EB9F5D8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3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(Gray)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601663" y="3480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685131" y="3480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768599" y="3480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3852067" y="3480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B0D9-2CC2-4E10-ADC9-1F0A4997DC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286000" y="6619959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" b="1" dirty="0">
                <a:latin typeface="+mn-ea"/>
                <a:ea typeface="+mn-ea"/>
              </a:rPr>
              <a:t>HIGH PERFORMANCE VISUAL COMPUTING LABORATORY</a:t>
            </a:r>
            <a:endParaRPr lang="ko-KR" altLang="en-US" sz="600" b="1" dirty="0">
              <a:latin typeface="+mn-ea"/>
              <a:ea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" y="-1"/>
            <a:ext cx="742949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4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601663" y="3480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685131" y="3480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768599" y="3480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3852067" y="3480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B0D9-2CC2-4E10-ADC9-1F0A4997DC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286000" y="6619959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" b="1" dirty="0">
                <a:latin typeface="+mn-ea"/>
                <a:ea typeface="+mn-ea"/>
              </a:rPr>
              <a:t>HIGH PERFORMANCE VISUAL COMPUTING LABORATORY</a:t>
            </a:r>
            <a:endParaRPr lang="ko-KR" altLang="en-US" sz="6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" y="-1"/>
            <a:ext cx="666749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8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(Gray)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87363" y="432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70831" y="432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54299" y="432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37767" y="432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487363" y="432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570831" y="432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654299" y="432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737767" y="432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6573794"/>
            <a:ext cx="9144000" cy="284205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86600" y="6529730"/>
            <a:ext cx="2057400" cy="365125"/>
          </a:xfrm>
        </p:spPr>
        <p:txBody>
          <a:bodyPr/>
          <a:lstStyle>
            <a:lvl1pPr>
              <a:defRPr>
                <a:latin typeface="Franklin Gothic Medium Cond" panose="020B0606030402020204" pitchFamily="34" charset="0"/>
              </a:defRPr>
            </a:lvl1pPr>
          </a:lstStyle>
          <a:p>
            <a:fld id="{3175B0D9-2CC2-4E10-ADC9-1F0A4997DC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2286000" y="6619959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" b="1" dirty="0">
                <a:latin typeface="+mn-ea"/>
                <a:ea typeface="+mn-ea"/>
              </a:rPr>
              <a:t>HIGH PERFORMANCE VISUAL COMPUTING LABORATORY</a:t>
            </a:r>
            <a:endParaRPr lang="ko-KR" altLang="en-US" sz="6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" y="6586892"/>
            <a:ext cx="542215" cy="2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87363" y="432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70831" y="432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54299" y="432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37767" y="432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487363" y="432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570831" y="432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654299" y="432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737767" y="432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6573794"/>
            <a:ext cx="9144000" cy="284205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86600" y="652973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fld id="{3175B0D9-2CC2-4E10-ADC9-1F0A4997DC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2286000" y="6619959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ea typeface="+mn-ea"/>
              </a:rPr>
              <a:t>HIGH PERFORMANCE VISUAL COMPUTING LABORATORY</a:t>
            </a:r>
            <a:endParaRPr lang="ko-KR" altLang="en-US" sz="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" y="6586892"/>
            <a:ext cx="542215" cy="2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83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(Gray)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405064" y="261346"/>
            <a:ext cx="4333872" cy="45719"/>
            <a:chOff x="2537040" y="261346"/>
            <a:chExt cx="4333872" cy="45719"/>
          </a:xfrm>
        </p:grpSpPr>
        <p:sp>
          <p:nvSpPr>
            <p:cNvPr id="10" name="직사각형 9"/>
            <p:cNvSpPr/>
            <p:nvPr/>
          </p:nvSpPr>
          <p:spPr>
            <a:xfrm>
              <a:off x="2537040" y="261346"/>
              <a:ext cx="1083468" cy="45719"/>
            </a:xfrm>
            <a:prstGeom prst="rect">
              <a:avLst/>
            </a:prstGeom>
            <a:solidFill>
              <a:srgbClr val="F48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620508" y="261346"/>
              <a:ext cx="1083468" cy="45719"/>
            </a:xfrm>
            <a:prstGeom prst="rect">
              <a:avLst/>
            </a:prstGeom>
            <a:solidFill>
              <a:srgbClr val="36A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03976" y="261346"/>
              <a:ext cx="1083468" cy="45719"/>
            </a:xfrm>
            <a:prstGeom prst="rect">
              <a:avLst/>
            </a:prstGeom>
            <a:solidFill>
              <a:srgbClr val="3A7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87444" y="261346"/>
              <a:ext cx="1083468" cy="45719"/>
            </a:xfrm>
            <a:prstGeom prst="rect">
              <a:avLst/>
            </a:prstGeom>
            <a:solidFill>
              <a:srgbClr val="E65C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2537040" y="261346"/>
              <a:ext cx="1083468" cy="45719"/>
            </a:xfrm>
            <a:prstGeom prst="rect">
              <a:avLst/>
            </a:prstGeom>
            <a:solidFill>
              <a:srgbClr val="F48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3620508" y="261346"/>
              <a:ext cx="1083468" cy="45719"/>
            </a:xfrm>
            <a:prstGeom prst="rect">
              <a:avLst/>
            </a:prstGeom>
            <a:solidFill>
              <a:srgbClr val="36A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4703976" y="261346"/>
              <a:ext cx="1083468" cy="45719"/>
            </a:xfrm>
            <a:prstGeom prst="rect">
              <a:avLst/>
            </a:prstGeom>
            <a:solidFill>
              <a:srgbClr val="3A7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87444" y="261346"/>
              <a:ext cx="1083468" cy="45719"/>
            </a:xfrm>
            <a:prstGeom prst="rect">
              <a:avLst/>
            </a:prstGeom>
            <a:solidFill>
              <a:srgbClr val="E65C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 userDrawn="1"/>
        </p:nvSpPr>
        <p:spPr>
          <a:xfrm>
            <a:off x="3326371" y="3075057"/>
            <a:ext cx="249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Thank</a:t>
            </a:r>
            <a:r>
              <a:rPr lang="en-US" altLang="ko-KR" sz="3600" b="1" baseline="0" dirty="0">
                <a:latin typeface="+mn-ea"/>
                <a:ea typeface="+mn-ea"/>
              </a:rPr>
              <a:t> you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93" y="6586892"/>
            <a:ext cx="542215" cy="2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3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(Gra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405064" y="261346"/>
            <a:ext cx="4333872" cy="45719"/>
            <a:chOff x="2537040" y="261346"/>
            <a:chExt cx="4333872" cy="45719"/>
          </a:xfrm>
        </p:grpSpPr>
        <p:sp>
          <p:nvSpPr>
            <p:cNvPr id="10" name="직사각형 9"/>
            <p:cNvSpPr/>
            <p:nvPr/>
          </p:nvSpPr>
          <p:spPr>
            <a:xfrm>
              <a:off x="2537040" y="261346"/>
              <a:ext cx="1083468" cy="45719"/>
            </a:xfrm>
            <a:prstGeom prst="rect">
              <a:avLst/>
            </a:prstGeom>
            <a:solidFill>
              <a:srgbClr val="F48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620508" y="261346"/>
              <a:ext cx="1083468" cy="45719"/>
            </a:xfrm>
            <a:prstGeom prst="rect">
              <a:avLst/>
            </a:prstGeom>
            <a:solidFill>
              <a:srgbClr val="36A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03976" y="261346"/>
              <a:ext cx="1083468" cy="45719"/>
            </a:xfrm>
            <a:prstGeom prst="rect">
              <a:avLst/>
            </a:prstGeom>
            <a:solidFill>
              <a:srgbClr val="3A7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87444" y="261346"/>
              <a:ext cx="1083468" cy="45719"/>
            </a:xfrm>
            <a:prstGeom prst="rect">
              <a:avLst/>
            </a:prstGeom>
            <a:solidFill>
              <a:srgbClr val="E65C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2537040" y="261346"/>
              <a:ext cx="1083468" cy="45719"/>
            </a:xfrm>
            <a:prstGeom prst="rect">
              <a:avLst/>
            </a:prstGeom>
            <a:solidFill>
              <a:srgbClr val="F48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3620508" y="261346"/>
              <a:ext cx="1083468" cy="45719"/>
            </a:xfrm>
            <a:prstGeom prst="rect">
              <a:avLst/>
            </a:prstGeom>
            <a:solidFill>
              <a:srgbClr val="36A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4703976" y="261346"/>
              <a:ext cx="1083468" cy="45719"/>
            </a:xfrm>
            <a:prstGeom prst="rect">
              <a:avLst/>
            </a:prstGeom>
            <a:solidFill>
              <a:srgbClr val="3A7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87444" y="261346"/>
              <a:ext cx="1083468" cy="45719"/>
            </a:xfrm>
            <a:prstGeom prst="rect">
              <a:avLst/>
            </a:prstGeom>
            <a:solidFill>
              <a:srgbClr val="E65C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 userDrawn="1"/>
        </p:nvSpPr>
        <p:spPr>
          <a:xfrm>
            <a:off x="3326371" y="3075057"/>
            <a:ext cx="249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Thank</a:t>
            </a:r>
            <a:r>
              <a:rPr lang="en-US" altLang="ko-KR" sz="3600" b="1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you</a:t>
            </a:r>
            <a:endParaRPr lang="ko-KR" altLang="en-US" sz="3600" b="1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92" y="6586892"/>
            <a:ext cx="542215" cy="2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3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601663" y="3480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685131" y="3480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768599" y="3480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3852067" y="3480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3657" y="0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STFont" panose="02000500000000000000" pitchFamily="2" charset="0"/>
              </a:rPr>
              <a:t>HVCL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UNISTFont" panose="02000500000000000000" pitchFamily="2" charset="0"/>
            </a:endParaRP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B0D9-2CC2-4E10-ADC9-1F0A4997D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ormal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87363" y="432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70831" y="432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54299" y="432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37767" y="432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487363" y="432915"/>
            <a:ext cx="1083468" cy="45719"/>
          </a:xfrm>
          <a:prstGeom prst="rect">
            <a:avLst/>
          </a:prstGeom>
          <a:solidFill>
            <a:srgbClr val="F4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570831" y="432915"/>
            <a:ext cx="1083468" cy="45719"/>
          </a:xfrm>
          <a:prstGeom prst="rect">
            <a:avLst/>
          </a:prstGeom>
          <a:solidFill>
            <a:srgbClr val="36A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654299" y="432915"/>
            <a:ext cx="1083468" cy="45719"/>
          </a:xfrm>
          <a:prstGeom prst="rect">
            <a:avLst/>
          </a:prstGeom>
          <a:solidFill>
            <a:srgbClr val="3A7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737767" y="432915"/>
            <a:ext cx="1083468" cy="45719"/>
          </a:xfrm>
          <a:prstGeom prst="rect">
            <a:avLst/>
          </a:prstGeom>
          <a:solidFill>
            <a:srgbClr val="E6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6573794"/>
            <a:ext cx="9144000" cy="284205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737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UNISTFont" panose="02000500000000000000" pitchFamily="2" charset="0"/>
              </a:rPr>
              <a:t>HVCL</a:t>
            </a:r>
            <a:endParaRPr lang="ko-KR" altLang="en-US" sz="1200" dirty="0">
              <a:solidFill>
                <a:schemeClr val="bg1"/>
              </a:solidFill>
              <a:latin typeface="UNISTFont" panose="02000500000000000000" pitchFamily="2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86600" y="652973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fld id="{3175B0D9-2CC2-4E10-ADC9-1F0A4997DC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922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5B0D9-2CC2-4E10-ADC9-1F0A4997D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hvcl.unist.ac.kr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563" y="3527425"/>
            <a:ext cx="805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Franklin Gothic Demi" panose="020B0703020102020204" pitchFamily="34" charset="0"/>
              </a:rPr>
              <a:t>Presenter</a:t>
            </a:r>
            <a:r>
              <a:rPr lang="ko-KR" altLang="en-US" dirty="0">
                <a:latin typeface="Franklin Gothic Demi" panose="020B0703020102020204" pitchFamily="34" charset="0"/>
              </a:rPr>
              <a:t> </a:t>
            </a:r>
            <a:r>
              <a:rPr lang="en-US" altLang="ko-KR" dirty="0">
                <a:latin typeface="Franklin Gothic Demi" panose="020B0703020102020204" pitchFamily="34" charset="0"/>
              </a:rPr>
              <a:t>:</a:t>
            </a:r>
            <a:r>
              <a:rPr lang="ko-KR" altLang="en-US" dirty="0">
                <a:latin typeface="Franklin Gothic Demi" panose="020B0703020102020204" pitchFamily="34" charset="0"/>
              </a:rPr>
              <a:t> </a:t>
            </a:r>
            <a:r>
              <a:rPr lang="en-US" altLang="ko-KR" dirty="0" err="1" smtClean="0">
                <a:latin typeface="Franklin Gothic Demi" panose="020B0703020102020204" pitchFamily="34" charset="0"/>
              </a:rPr>
              <a:t>Hyeonsoo</a:t>
            </a:r>
            <a:r>
              <a:rPr lang="ko-KR" altLang="en-US" dirty="0" smtClean="0">
                <a:latin typeface="Franklin Gothic Demi" panose="020B0703020102020204" pitchFamily="34" charset="0"/>
              </a:rPr>
              <a:t> </a:t>
            </a:r>
            <a:r>
              <a:rPr lang="en-US" altLang="ko-KR" dirty="0">
                <a:latin typeface="Franklin Gothic Demi" panose="020B0703020102020204" pitchFamily="34" charset="0"/>
              </a:rPr>
              <a:t>Lee</a:t>
            </a:r>
            <a:endParaRPr lang="ko-KR" altLang="en-US" dirty="0">
              <a:latin typeface="Franklin Gothic Demi" panose="020B07030201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7563" y="5308035"/>
            <a:ext cx="912988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Franklin Gothic Medium" panose="020B0603020102020204" pitchFamily="34" charset="0"/>
                <a:ea typeface="MS PGothic" panose="020B0600070205080204" pitchFamily="34" charset="-128"/>
              </a:rPr>
              <a:t>High-performance Visual Computing Laboratory </a:t>
            </a:r>
            <a:br>
              <a:rPr lang="en-US" altLang="ko-KR" sz="1200" dirty="0">
                <a:latin typeface="Franklin Gothic Medium" panose="020B0603020102020204" pitchFamily="34" charset="0"/>
                <a:ea typeface="MS PGothic" panose="020B0600070205080204" pitchFamily="34" charset="-128"/>
              </a:rPr>
            </a:br>
            <a:r>
              <a:rPr lang="en-US" altLang="ko-KR" sz="1200" dirty="0">
                <a:latin typeface="Franklin Gothic Medium" panose="020B0603020102020204" pitchFamily="34" charset="0"/>
                <a:ea typeface="MS PGothic" panose="020B0600070205080204" pitchFamily="34" charset="-128"/>
              </a:rPr>
              <a:t>Ulsan National Institute of Science and Technology</a:t>
            </a:r>
            <a:br>
              <a:rPr lang="en-US" altLang="ko-KR" sz="1200" dirty="0">
                <a:latin typeface="Franklin Gothic Medium" panose="020B0603020102020204" pitchFamily="34" charset="0"/>
                <a:ea typeface="MS PGothic" panose="020B0600070205080204" pitchFamily="34" charset="-128"/>
              </a:rPr>
            </a:br>
            <a:r>
              <a:rPr lang="en-US" altLang="ko-KR" sz="1200" dirty="0">
                <a:latin typeface="Franklin Gothic Medium" panose="020B0603020102020204" pitchFamily="34" charset="0"/>
                <a:ea typeface="MS PGothic" panose="020B0600070205080204" pitchFamily="34" charset="-128"/>
                <a:hlinkClick r:id="rId2"/>
              </a:rPr>
              <a:t>hvcl.unist.ac.kr</a:t>
            </a:r>
            <a:r>
              <a:rPr lang="en-US" altLang="ko-KR" sz="1200" dirty="0">
                <a:latin typeface="Franklin Gothic Medium" panose="020B0603020102020204" pitchFamily="34" charset="0"/>
                <a:ea typeface="MS PGothic" panose="020B0600070205080204" pitchFamily="34" charset="-128"/>
              </a:rPr>
              <a:t> </a:t>
            </a:r>
            <a:endParaRPr lang="en-US" altLang="ko-KR" sz="700" dirty="0">
              <a:latin typeface="Franklin Gothic Medium" panose="020B06030201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0597" y="6392920"/>
            <a:ext cx="986168" cy="31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Franklin Gothic Medium" panose="020B0603020102020204" pitchFamily="34" charset="0"/>
                <a:ea typeface="MS PGothic" panose="020B0600070205080204" pitchFamily="34" charset="-128"/>
              </a:rPr>
              <a:t>08/21/2019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Franklin Gothic Medium" panose="020B06030201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2035" y="1408261"/>
            <a:ext cx="510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Arial Rounded MT Bold" panose="020F0704030504030204" pitchFamily="34" charset="0"/>
              </a:rPr>
              <a:t>FriendsPsuedoNet</a:t>
            </a:r>
            <a:r>
              <a:rPr lang="en-US" altLang="ko-KR" sz="2000" dirty="0" smtClean="0">
                <a:latin typeface="Arial Rounded MT Bold" panose="020F0704030504030204" pitchFamily="34" charset="0"/>
              </a:rPr>
              <a:t> : </a:t>
            </a:r>
          </a:p>
          <a:p>
            <a:pPr algn="ctr"/>
            <a:r>
              <a:rPr lang="en-US" altLang="ko-KR" sz="2000" dirty="0" smtClean="0">
                <a:latin typeface="Arial Rounded MT Bold" panose="020F0704030504030204" pitchFamily="34" charset="0"/>
              </a:rPr>
              <a:t>Generating Labels through Cooperation</a:t>
            </a:r>
            <a:endParaRPr lang="ko-KR" alt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7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21" y="1279933"/>
            <a:ext cx="4611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May we can make a label for unlabeled area?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5" y="2523744"/>
            <a:ext cx="2716328" cy="27097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8579" y="5233479"/>
            <a:ext cx="87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Image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1294" y="523347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454" y="5233479"/>
            <a:ext cx="179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Modified 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28" y="2523744"/>
            <a:ext cx="2723896" cy="2710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830" y="2523744"/>
            <a:ext cx="2723896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8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21" y="1279933"/>
            <a:ext cx="4611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May we can make a label for unlabeled area?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80276" r="71302"/>
          <a:stretch/>
        </p:blipFill>
        <p:spPr>
          <a:xfrm>
            <a:off x="319025" y="3717436"/>
            <a:ext cx="2741603" cy="18797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8579" y="5597207"/>
            <a:ext cx="87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Image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1294" y="559720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454" y="5597207"/>
            <a:ext cx="179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Modified 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79776" r="67661"/>
          <a:stretch/>
        </p:blipFill>
        <p:spPr>
          <a:xfrm>
            <a:off x="6002259" y="3711319"/>
            <a:ext cx="3030085" cy="1885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78370" r="69497"/>
          <a:stretch/>
        </p:blipFill>
        <p:spPr>
          <a:xfrm>
            <a:off x="3245830" y="3712384"/>
            <a:ext cx="2672370" cy="1885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997" t="24723" r="62305" b="55553"/>
          <a:stretch/>
        </p:blipFill>
        <p:spPr>
          <a:xfrm>
            <a:off x="319025" y="1774980"/>
            <a:ext cx="2741603" cy="18797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9185" t="22366" r="60312" b="56004"/>
          <a:stretch/>
        </p:blipFill>
        <p:spPr>
          <a:xfrm>
            <a:off x="3245830" y="1774980"/>
            <a:ext cx="2672370" cy="18858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7175" t="24056" r="60486" b="55720"/>
          <a:stretch/>
        </p:blipFill>
        <p:spPr>
          <a:xfrm>
            <a:off x="6012086" y="1774980"/>
            <a:ext cx="3020258" cy="18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Related Work – semi-supervised learning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21" y="1279933"/>
            <a:ext cx="3145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Pseudo Labeling (ICML, 2013)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pseudo labeli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12" y="1729585"/>
            <a:ext cx="3003660" cy="450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858" y="2226904"/>
            <a:ext cx="4887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&lt;Step1&gt;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Pre-trained Network </a:t>
            </a:r>
            <a:r>
              <a:rPr lang="en-US" altLang="ko-KR" sz="1600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generates labels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/>
            </a:r>
            <a:br>
              <a:rPr lang="en-US" altLang="ko-KR" sz="1600" dirty="0" smtClean="0">
                <a:latin typeface="Arial Rounded MT Bold" panose="020F0704030504030204" pitchFamily="34" charset="0"/>
              </a:rPr>
            </a:br>
            <a:r>
              <a:rPr lang="en-US" altLang="ko-KR" sz="1600" dirty="0" smtClean="0">
                <a:latin typeface="Arial Rounded MT Bold" panose="020F0704030504030204" pitchFamily="34" charset="0"/>
              </a:rPr>
              <a:t> for unlabeled data</a:t>
            </a:r>
          </a:p>
          <a:p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r>
              <a:rPr lang="en-US" altLang="ko-KR" sz="1600" dirty="0">
                <a:latin typeface="Arial Rounded MT Bold" panose="020F0704030504030204" pitchFamily="34" charset="0"/>
              </a:rPr>
              <a:t>&lt;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Step2</a:t>
            </a:r>
            <a:r>
              <a:rPr lang="en-US" altLang="ko-KR" sz="1600" dirty="0">
                <a:latin typeface="Arial Rounded MT Bold" panose="020F0704030504030204" pitchFamily="34" charset="0"/>
              </a:rPr>
              <a:t>&gt;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Using generated labels, </a:t>
            </a:r>
            <a:r>
              <a:rPr lang="en-US" altLang="ko-KR" sz="1600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re-train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the network.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Related Work – semi-supervised learning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471" y="1479218"/>
            <a:ext cx="2932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Mean teachers (NIPS, 2017)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129" y="5759512"/>
            <a:ext cx="884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Generates labels for unlabeled data during training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Generated labels are unstable, so it uses exponential moving average for parameters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mean_tea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9" y="2027149"/>
            <a:ext cx="7828854" cy="35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Related Work – learning with noisy label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471" y="1479218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latin typeface="Arial Rounded MT Bold" panose="020F0704030504030204" pitchFamily="34" charset="0"/>
              </a:rPr>
              <a:t>MentorNet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(ICML, 2018)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129" y="5759512"/>
            <a:ext cx="562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There is a mentor who teaches which label is wrong.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07" y="2128155"/>
            <a:ext cx="6272786" cy="32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Method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78370" r="69497"/>
          <a:stretch/>
        </p:blipFill>
        <p:spPr>
          <a:xfrm>
            <a:off x="3019790" y="1817772"/>
            <a:ext cx="2672370" cy="1885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1197" r="10040"/>
          <a:stretch/>
        </p:blipFill>
        <p:spPr>
          <a:xfrm>
            <a:off x="6853146" y="4324317"/>
            <a:ext cx="1422410" cy="13787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11046"/>
          <a:stretch/>
        </p:blipFill>
        <p:spPr>
          <a:xfrm flipH="1">
            <a:off x="754144" y="4324317"/>
            <a:ext cx="1372606" cy="1400175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438721" y="3056068"/>
            <a:ext cx="1542550" cy="1033509"/>
          </a:xfrm>
          <a:prstGeom prst="wedgeRoundRectCallout">
            <a:avLst/>
          </a:prstGeom>
          <a:solidFill>
            <a:srgbClr val="36A6C1"/>
          </a:solidFill>
          <a:ln>
            <a:solidFill>
              <a:srgbClr val="3A7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Some pixels seem missed</a:t>
            </a:r>
            <a:endParaRPr lang="ko-KR" altLang="en-US" dirty="0"/>
          </a:p>
        </p:txBody>
      </p:sp>
      <p:sp>
        <p:nvSpPr>
          <p:cNvPr id="17" name="모서리가 둥근 사각형 설명선 16"/>
          <p:cNvSpPr/>
          <p:nvPr/>
        </p:nvSpPr>
        <p:spPr>
          <a:xfrm flipH="1">
            <a:off x="6730678" y="2980885"/>
            <a:ext cx="1544877" cy="1033509"/>
          </a:xfrm>
          <a:prstGeom prst="wedgeRoundRectCallout">
            <a:avLst/>
          </a:prstGeom>
          <a:solidFill>
            <a:srgbClr val="36A6C1"/>
          </a:solidFill>
          <a:ln>
            <a:solidFill>
              <a:srgbClr val="3A7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 agree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0344" y="558990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Rounded MT Bold" panose="020F0704030504030204" pitchFamily="34" charset="0"/>
              </a:rPr>
              <a:t>MODEL 1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54248" y="558990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Rounded MT Bold" panose="020F0704030504030204" pitchFamily="34" charset="0"/>
              </a:rPr>
              <a:t>MODEL 2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3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Method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79776" r="67661"/>
          <a:stretch/>
        </p:blipFill>
        <p:spPr>
          <a:xfrm>
            <a:off x="2974559" y="4352597"/>
            <a:ext cx="2762834" cy="17195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8370" r="69497"/>
          <a:stretch/>
        </p:blipFill>
        <p:spPr>
          <a:xfrm>
            <a:off x="3019790" y="1817772"/>
            <a:ext cx="2672370" cy="1885888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4089087" y="3799679"/>
            <a:ext cx="533776" cy="37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64" y="4446523"/>
            <a:ext cx="1285875" cy="1323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425" y="4446523"/>
            <a:ext cx="1285875" cy="13239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0344" y="558990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Rounded MT Bold" panose="020F0704030504030204" pitchFamily="34" charset="0"/>
              </a:rPr>
              <a:t>MODEL 1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4248" y="558990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Rounded MT Bold" panose="020F0704030504030204" pitchFamily="34" charset="0"/>
              </a:rPr>
              <a:t>MODEL 2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Method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2BF938-9EF2-45E2-973E-10124A06FAD8}"/>
              </a:ext>
            </a:extLst>
          </p:cNvPr>
          <p:cNvGrpSpPr/>
          <p:nvPr/>
        </p:nvGrpSpPr>
        <p:grpSpPr>
          <a:xfrm>
            <a:off x="2780863" y="2477699"/>
            <a:ext cx="779400" cy="919388"/>
            <a:chOff x="2545074" y="2480588"/>
            <a:chExt cx="779400" cy="919388"/>
          </a:xfrm>
        </p:grpSpPr>
        <p:sp>
          <p:nvSpPr>
            <p:cNvPr id="15" name="평행 사변형 14"/>
            <p:cNvSpPr/>
            <p:nvPr/>
          </p:nvSpPr>
          <p:spPr>
            <a:xfrm flipH="1">
              <a:off x="3244244" y="2480588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762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/>
            <p:cNvSpPr/>
            <p:nvPr/>
          </p:nvSpPr>
          <p:spPr>
            <a:xfrm flipH="1">
              <a:off x="3143445" y="2538014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635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/>
            <p:cNvSpPr/>
            <p:nvPr/>
          </p:nvSpPr>
          <p:spPr>
            <a:xfrm flipH="1">
              <a:off x="3013351" y="2670620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flipH="1">
              <a:off x="2907992" y="2681637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 flipH="1">
              <a:off x="2802633" y="2703671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/>
            <p:cNvSpPr/>
            <p:nvPr/>
          </p:nvSpPr>
          <p:spPr>
            <a:xfrm flipH="1">
              <a:off x="2642189" y="2559847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635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 flipH="1">
              <a:off x="2545074" y="2495637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762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2BF938-9EF2-45E2-973E-10124A06FAD8}"/>
              </a:ext>
            </a:extLst>
          </p:cNvPr>
          <p:cNvGrpSpPr/>
          <p:nvPr/>
        </p:nvGrpSpPr>
        <p:grpSpPr>
          <a:xfrm>
            <a:off x="2794196" y="4009646"/>
            <a:ext cx="779400" cy="919388"/>
            <a:chOff x="2545074" y="2480588"/>
            <a:chExt cx="779400" cy="919388"/>
          </a:xfrm>
          <a:solidFill>
            <a:schemeClr val="accent1">
              <a:lumMod val="75000"/>
            </a:schemeClr>
          </a:solidFill>
        </p:grpSpPr>
        <p:sp>
          <p:nvSpPr>
            <p:cNvPr id="25" name="평행 사변형 24"/>
            <p:cNvSpPr/>
            <p:nvPr/>
          </p:nvSpPr>
          <p:spPr>
            <a:xfrm flipH="1">
              <a:off x="3244244" y="2480588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762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/>
            <p:cNvSpPr/>
            <p:nvPr/>
          </p:nvSpPr>
          <p:spPr>
            <a:xfrm flipH="1">
              <a:off x="3143445" y="2538014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635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/>
            <p:cNvSpPr/>
            <p:nvPr/>
          </p:nvSpPr>
          <p:spPr>
            <a:xfrm flipH="1">
              <a:off x="3013351" y="2670620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/>
            <p:cNvSpPr/>
            <p:nvPr/>
          </p:nvSpPr>
          <p:spPr>
            <a:xfrm flipH="1">
              <a:off x="2907992" y="2681637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/>
            <p:cNvSpPr/>
            <p:nvPr/>
          </p:nvSpPr>
          <p:spPr>
            <a:xfrm flipH="1">
              <a:off x="2802633" y="2703671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/>
            <p:cNvSpPr/>
            <p:nvPr/>
          </p:nvSpPr>
          <p:spPr>
            <a:xfrm flipH="1">
              <a:off x="2642189" y="2559847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635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 flipH="1">
              <a:off x="2545074" y="2495637"/>
              <a:ext cx="80230" cy="696305"/>
            </a:xfrm>
            <a:prstGeom prst="parallelogram">
              <a:avLst/>
            </a:prstGeom>
            <a:grpFill/>
            <a:ln>
              <a:noFill/>
            </a:ln>
            <a:scene3d>
              <a:camera prst="isometricOffAxis1Top"/>
              <a:lightRig rig="threePt" dir="t"/>
            </a:scene3d>
            <a:sp3d extrusionH="762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http://host.robots.ox.ac.uk/pascal/VOC/voc2012/segexamples/images/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96" y="2492748"/>
            <a:ext cx="918387" cy="12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host.robots.ox.ac.uk/pascal/VOC/voc2012/segexamples/images/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96" y="4151119"/>
            <a:ext cx="918387" cy="12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51" y="2522860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colorTemperature colorTemp="7055"/>
                    </a14:imgEffect>
                    <a14:imgEffect>
                      <a14:saturation sat="99000"/>
                    </a14:imgEffect>
                    <a14:imgEffect>
                      <a14:brightnessContrast bright="11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51" y="4151635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64075" y="4476750"/>
            <a:ext cx="96876" cy="174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664075" y="2885808"/>
            <a:ext cx="96876" cy="174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67" y="945738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4986867" y="3105006"/>
            <a:ext cx="63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986867" y="4885256"/>
            <a:ext cx="63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621867" y="3105006"/>
            <a:ext cx="0" cy="544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5621867" y="4357799"/>
            <a:ext cx="0" cy="52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621867" y="2336800"/>
            <a:ext cx="0" cy="114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516033" y="3782542"/>
            <a:ext cx="211667" cy="515465"/>
          </a:xfrm>
          <a:prstGeom prst="rect">
            <a:avLst/>
          </a:prstGeom>
          <a:solidFill>
            <a:srgbClr val="3A79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511429" y="5794797"/>
            <a:ext cx="131233" cy="319587"/>
          </a:xfrm>
          <a:prstGeom prst="rect">
            <a:avLst/>
          </a:prstGeom>
          <a:solidFill>
            <a:srgbClr val="3A79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642662" y="5790789"/>
            <a:ext cx="1883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: Pseudo Mask Generation</a:t>
            </a:r>
            <a:endParaRPr lang="ko-KR" altLang="en-US" sz="1200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5858933" y="4040275"/>
            <a:ext cx="8466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88" y="3412695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7684426" y="3773580"/>
            <a:ext cx="96876" cy="174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구부러진 연결선 51"/>
          <p:cNvCxnSpPr>
            <a:stCxn id="55" idx="3"/>
          </p:cNvCxnSpPr>
          <p:nvPr/>
        </p:nvCxnSpPr>
        <p:spPr>
          <a:xfrm flipH="1" flipV="1">
            <a:off x="4986867" y="2825851"/>
            <a:ext cx="2803321" cy="1198844"/>
          </a:xfrm>
          <a:prstGeom prst="curvedConnector3">
            <a:avLst>
              <a:gd name="adj1" fmla="val -8155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5" idx="3"/>
          </p:cNvCxnSpPr>
          <p:nvPr/>
        </p:nvCxnSpPr>
        <p:spPr>
          <a:xfrm flipH="1">
            <a:off x="4986867" y="4024695"/>
            <a:ext cx="2803321" cy="1190772"/>
          </a:xfrm>
          <a:prstGeom prst="curvedConnector3">
            <a:avLst>
              <a:gd name="adj1" fmla="val -8155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714934" y="2699875"/>
                <a:ext cx="6591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rgbClr val="C00000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934" y="2699875"/>
                <a:ext cx="659155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714934" y="5098636"/>
                <a:ext cx="6591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rgbClr val="C00000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934" y="5098636"/>
                <a:ext cx="659155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5113553" y="2139291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Ground Truth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1512246" y="3695610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70" name="TextBox 69"/>
          <p:cNvSpPr txBox="1"/>
          <p:nvPr/>
        </p:nvSpPr>
        <p:spPr>
          <a:xfrm>
            <a:off x="1512246" y="5375635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71" name="TextBox 70"/>
          <p:cNvSpPr txBox="1"/>
          <p:nvPr/>
        </p:nvSpPr>
        <p:spPr>
          <a:xfrm>
            <a:off x="6795624" y="4643377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Modified Mask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14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Method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96221" y="615917"/>
            <a:ext cx="5428679" cy="6322757"/>
            <a:chOff x="438721" y="2128155"/>
            <a:chExt cx="5428679" cy="63227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438721" y="2128155"/>
                  <a:ext cx="5428679" cy="6322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/>
                    <a:t>Input:</a:t>
                  </a:r>
                </a:p>
                <a:p>
                  <a:endParaRPr lang="en-US" altLang="ko-KR" b="1" dirty="0"/>
                </a:p>
                <a:p>
                  <a:endParaRPr lang="en-US" altLang="ko-KR" b="1" dirty="0" smtClean="0"/>
                </a:p>
                <a:p>
                  <a:r>
                    <a:rPr lang="en-US" altLang="ko-KR" b="1" dirty="0" smtClean="0"/>
                    <a:t>Output:</a:t>
                  </a:r>
                </a:p>
                <a:p>
                  <a:endParaRPr lang="en-US" altLang="ko-KR" dirty="0"/>
                </a:p>
                <a:p>
                  <a:endParaRPr lang="en-US" altLang="ko-KR" dirty="0" smtClean="0"/>
                </a:p>
                <a:p>
                  <a:r>
                    <a:rPr lang="en-US" altLang="ko-KR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dirty="0" smtClean="0"/>
                    <a:t> </a:t>
                  </a:r>
                  <a:r>
                    <a:rPr lang="ko-KR" altLang="en-US" dirty="0" smtClean="0"/>
                    <a:t>← </a:t>
                  </a:r>
                  <a:r>
                    <a:rPr lang="en-US" altLang="ko-KR" dirty="0" smtClean="0"/>
                    <a:t>randomly initialize network parameters</a:t>
                  </a:r>
                </a:p>
                <a:p>
                  <a:r>
                    <a:rPr lang="en-US" altLang="ko-KR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 </a:t>
                  </a:r>
                  <a:r>
                    <a:rPr lang="ko-KR" altLang="en-US" dirty="0"/>
                    <a:t>← </a:t>
                  </a:r>
                  <a:r>
                    <a:rPr lang="en-US" altLang="ko-KR" dirty="0"/>
                    <a:t>randomly initialize network parameters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for </a:t>
                  </a:r>
                  <a:r>
                    <a:rPr lang="en-US" altLang="ko-KR" dirty="0" err="1" smtClean="0"/>
                    <a:t>i</a:t>
                  </a:r>
                  <a:r>
                    <a:rPr lang="en-US" altLang="ko-KR" dirty="0" smtClean="0"/>
                    <a:t> = 1 to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a14:m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: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</a:t>
                  </a:r>
                  <a:r>
                    <a:rPr lang="en-US" altLang="ko-KR" b="1" dirty="0" smtClean="0"/>
                    <a:t>Forward: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altLang="ko-KR" dirty="0" smtClean="0"/>
                    <a:t> </a:t>
                  </a:r>
                  <a:r>
                    <a:rPr lang="ko-KR" altLang="en-US" dirty="0" smtClean="0"/>
                    <a:t>← </a:t>
                  </a:r>
                  <a:r>
                    <a:rPr lang="en-US" altLang="ko-KR" dirty="0" smtClean="0"/>
                    <a:t>predict by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dirty="0" smtClean="0"/>
                    <a:t> </a:t>
                  </a:r>
                  <a:endParaRPr lang="en-US" altLang="ko-KR" dirty="0"/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altLang="ko-KR" dirty="0"/>
                    <a:t> </a:t>
                  </a:r>
                  <a:r>
                    <a:rPr lang="ko-KR" altLang="en-US" dirty="0"/>
                    <a:t>← </a:t>
                  </a:r>
                  <a:r>
                    <a:rPr lang="en-US" altLang="ko-KR" dirty="0"/>
                    <a:t>predict by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 </a:t>
                  </a:r>
                  <a:endParaRPr lang="en-US" altLang="ko-KR" dirty="0" smtClean="0"/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</a:t>
                  </a:r>
                  <a:r>
                    <a:rPr lang="en-US" altLang="ko-KR" b="1" dirty="0" smtClean="0"/>
                    <a:t>Pseudo Mask Generation:</a:t>
                  </a:r>
                </a:p>
                <a:p>
                  <a:r>
                    <a:rPr lang="en-US" altLang="ko-KR" dirty="0" smtClean="0"/>
                    <a:t> 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ko-KR" altLang="en-US" dirty="0"/>
                    <a:t> </a:t>
                  </a:r>
                  <a:r>
                    <a:rPr lang="ko-KR" altLang="en-US" dirty="0" smtClean="0"/>
                    <a:t>← </a:t>
                  </a:r>
                  <a:r>
                    <a:rPr lang="en-US" altLang="ko-KR" dirty="0" smtClean="0"/>
                    <a:t>(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altLang="ko-KR" dirty="0" smtClean="0"/>
                    <a:t> +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altLang="ko-KR" dirty="0" smtClean="0"/>
                    <a:t>)/2</a:t>
                  </a:r>
                </a:p>
                <a:p>
                  <a:r>
                    <a:rPr lang="en-US" altLang="ko-KR" dirty="0" smtClean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</m:sSub>
                    </m:oMath>
                  </a14:m>
                  <a:r>
                    <a:rPr lang="en-US" altLang="ko-KR" dirty="0" smtClean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sub>
                      </m:sSub>
                    </m:oMath>
                  </a14:m>
                  <a:r>
                    <a:rPr lang="ko-KR" altLang="en-US" dirty="0" smtClean="0"/>
                    <a:t>← </a:t>
                  </a:r>
                  <a:r>
                    <a:rPr lang="en-US" altLang="ko-KR" dirty="0" smtClean="0"/>
                    <a:t>threshold is calculated by Eq.1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    </a:t>
                  </a:r>
                  <a:r>
                    <a:rPr lang="ko-KR" altLang="en-US" dirty="0" smtClean="0"/>
                    <a:t>𝜏 ←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 smtClean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 smtClean="0"/>
                    <a:t>* (1 –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a14:m>
                  <a:r>
                    <a:rPr lang="en-US" altLang="ko-KR" dirty="0" smtClean="0"/>
                    <a:t>)</a:t>
                  </a:r>
                </a:p>
                <a:p>
                  <a:r>
                    <a:rPr lang="en-US" altLang="ko-KR" dirty="0" smtClean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ko-KR" altLang="en-US" dirty="0"/>
                    <a:t> </a:t>
                  </a:r>
                  <a:r>
                    <a:rPr lang="ko-KR" altLang="en-US" dirty="0" smtClean="0"/>
                    <a:t>← </a:t>
                  </a:r>
                  <a:r>
                    <a:rPr lang="en-US" altLang="ko-KR" dirty="0" smtClean="0"/>
                    <a:t>optimal label is calculated by Eq.2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</a:t>
                  </a:r>
                  <a:r>
                    <a:rPr lang="en-US" altLang="ko-KR" b="1" dirty="0" smtClean="0"/>
                    <a:t>Calculate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b="1" dirty="0" smtClean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b="1" dirty="0" smtClean="0"/>
                    <a:t> by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altLang="ko-KR" b="1" dirty="0" smtClean="0"/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</a:t>
                  </a:r>
                  <a:r>
                    <a:rPr lang="en-US" altLang="ko-KR" b="1" dirty="0" smtClean="0"/>
                    <a:t>Backward Propagation: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altLang="ko-KR" dirty="0" smtClean="0"/>
                    <a:t> using SGD algorithm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  </a:t>
                  </a:r>
                </a:p>
                <a:p>
                  <a:r>
                    <a:rPr lang="en-US" altLang="ko-KR" dirty="0"/>
                    <a:t> </a:t>
                  </a:r>
                  <a:r>
                    <a:rPr lang="en-US" altLang="ko-KR" dirty="0" smtClean="0"/>
                    <a:t>  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21" y="2128155"/>
                  <a:ext cx="5428679" cy="6322757"/>
                </a:xfrm>
                <a:prstGeom prst="rect">
                  <a:avLst/>
                </a:prstGeom>
                <a:blipFill>
                  <a:blip r:embed="rId3"/>
                  <a:stretch>
                    <a:fillRect l="-1011" t="-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1088829" y="2183246"/>
                  <a:ext cx="231159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ko-KR" alt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𝐷𝑎𝑡𝑎𝑠𝑒𝑡</m:t>
                      </m:r>
                    </m:oMath>
                  </a14:m>
                  <a:endParaRPr lang="en-US" altLang="ko-KR" i="1" dirty="0" smtClean="0">
                    <a:latin typeface="Cambria Math" panose="02040503050406030204" pitchFamily="18" charset="0"/>
                  </a:endParaRPr>
                </a:p>
                <a:p>
                  <a:pPr algn="just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a14:m>
                  <a:r>
                    <a:rPr lang="en-US" altLang="ko-KR" dirty="0" smtClean="0"/>
                    <a:t>:</a:t>
                  </a:r>
                  <a:r>
                    <a:rPr lang="en-US" altLang="ko-K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𝑒𝑝𝑜𝑐h𝑠</m:t>
                      </m:r>
                    </m:oMath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29" y="2183246"/>
                  <a:ext cx="2311596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1245741" y="2977001"/>
                  <a:ext cx="426503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ko-K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𝑓𝑖𝑟𝑠𝑡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</m:oMath>
                  </a14:m>
                  <a:endParaRPr lang="en-US" altLang="ko-KR" dirty="0" smtClean="0"/>
                </a:p>
                <a:p>
                  <a:pPr algn="just"/>
                  <a:r>
                    <a:rPr lang="en-US" altLang="ko-K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𝑠𝑒𝑐𝑜𝑛𝑑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</m:oMath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741" y="2977001"/>
                  <a:ext cx="4265031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66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직사각형 19"/>
          <p:cNvSpPr/>
          <p:nvPr/>
        </p:nvSpPr>
        <p:spPr>
          <a:xfrm>
            <a:off x="3209925" y="615917"/>
            <a:ext cx="5514975" cy="591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Method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8721" y="2286286"/>
                <a:ext cx="49271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=boundary].mean()</a:t>
                </a:r>
              </a:p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𝑟𝑎𝑡𝑒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=boundary].max() -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21" y="2286286"/>
                <a:ext cx="4927183" cy="646331"/>
              </a:xfrm>
              <a:prstGeom prst="rect">
                <a:avLst/>
              </a:prstGeom>
              <a:blipFill>
                <a:blip r:embed="rId3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91375" y="2424785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(Eq.1)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181600" y="2609451"/>
            <a:ext cx="18288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8721" y="3726902"/>
                <a:ext cx="547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= boundary &amp;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ko-KR" altLang="en-US" dirty="0"/>
                      <m:t>𝜏</m:t>
                    </m:r>
                    <m:r>
                      <m:rPr>
                        <m:nor/>
                      </m:rPr>
                      <a:rPr lang="en-US" altLang="ko-KR" b="0" i="0" dirty="0" smtClean="0"/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 &amp;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) : else ?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21" y="3726902"/>
                <a:ext cx="5470215" cy="369332"/>
              </a:xfrm>
              <a:prstGeom prst="rect">
                <a:avLst/>
              </a:prstGeom>
              <a:blipFill>
                <a:blip r:embed="rId4"/>
                <a:stretch>
                  <a:fillRect t="-9836" r="-5351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191375" y="3726902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(Eq.2)</a:t>
            </a:r>
            <a:endParaRPr lang="ko-KR" altLang="en-US" dirty="0"/>
          </a:p>
        </p:txBody>
      </p:sp>
      <p:cxnSp>
        <p:nvCxnSpPr>
          <p:cNvPr id="19" name="직선 연결선 18"/>
          <p:cNvCxnSpPr>
            <a:stCxn id="16" idx="3"/>
          </p:cNvCxnSpPr>
          <p:nvPr/>
        </p:nvCxnSpPr>
        <p:spPr>
          <a:xfrm>
            <a:off x="5908936" y="3911568"/>
            <a:ext cx="11014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43471" y="2286287"/>
            <a:ext cx="7905179" cy="763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3471" y="3530005"/>
            <a:ext cx="7905179" cy="763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B0D9-2CC2-4E10-ADC9-1F0A4997DC7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62" y="3084226"/>
            <a:ext cx="1514475" cy="1362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21" y="1659799"/>
            <a:ext cx="384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 smtClean="0">
                <a:latin typeface="Arial Rounded MT Bold" panose="020F0704030504030204" pitchFamily="34" charset="0"/>
              </a:rPr>
              <a:t>How to study in exam period?</a:t>
            </a:r>
            <a:endParaRPr lang="ko-KR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268120"/>
            <a:ext cx="2832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Emoji from ‘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공부하다 미친 댕댕이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’ </a:t>
            </a:r>
            <a:r>
              <a:rPr lang="en-US" altLang="ko-KR" sz="1100" dirty="0" err="1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kakao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462" y="2832524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Study Alone?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2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Dataset &amp; Training Info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696" y="1849412"/>
            <a:ext cx="347755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PASCAL VOC 2012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Rounded MT Bold" panose="020F0704030504030204" pitchFamily="34" charset="0"/>
              </a:rPr>
              <a:t>Train: 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1464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Rounded MT Bold" panose="020F0704030504030204" pitchFamily="34" charset="0"/>
              </a:rPr>
              <a:t>Test: 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1449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Rounded MT Bold" panose="020F0704030504030204" pitchFamily="34" charset="0"/>
              </a:rPr>
              <a:t>1~20 : 20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Rounded MT Bold" panose="020F0704030504030204" pitchFamily="34" charset="0"/>
              </a:rPr>
              <a:t>0 :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Rounded MT Bold" panose="020F0704030504030204" pitchFamily="34" charset="0"/>
              </a:rPr>
              <a:t>255: Border or Unlabeled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665" y="693275"/>
            <a:ext cx="5074606" cy="1693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65" y="2496517"/>
            <a:ext cx="5074606" cy="1916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665" y="4473678"/>
            <a:ext cx="5074606" cy="18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58346" y="568670"/>
            <a:ext cx="3820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Model1: DeepLab-v3+ (resnet101)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Model2: DeepLab-v3</a:t>
            </a:r>
            <a:r>
              <a:rPr lang="en-US" altLang="ko-KR" sz="1600" dirty="0">
                <a:latin typeface="Arial Rounded MT Bold" panose="020F0704030504030204" pitchFamily="34" charset="0"/>
              </a:rPr>
              <a:t>+ (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drn-d-54)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" y="1255845"/>
            <a:ext cx="8195652" cy="54380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7310" y="1296188"/>
            <a:ext cx="6477011" cy="3027521"/>
            <a:chOff x="467310" y="1296188"/>
            <a:chExt cx="6477011" cy="3027521"/>
          </a:xfrm>
        </p:grpSpPr>
        <p:sp>
          <p:nvSpPr>
            <p:cNvPr id="5" name="TextBox 4"/>
            <p:cNvSpPr txBox="1"/>
            <p:nvPr/>
          </p:nvSpPr>
          <p:spPr>
            <a:xfrm>
              <a:off x="488950" y="1296188"/>
              <a:ext cx="1079142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Modified Mask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74816" y="1296188"/>
              <a:ext cx="511679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Mask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38303" y="1296188"/>
              <a:ext cx="572593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Image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38303" y="4077488"/>
              <a:ext cx="906018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Prediction1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57106" y="4077488"/>
              <a:ext cx="1039067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Mask Overlap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7310" y="4077487"/>
              <a:ext cx="1196161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M-mask Overlap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8950" y="3390131"/>
            <a:ext cx="2583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Shape maintains,</a:t>
            </a:r>
          </a:p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Unnecessary pixels remove</a:t>
            </a:r>
            <a:endParaRPr lang="ko-KR" altLang="en-US" sz="1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58346" y="568670"/>
            <a:ext cx="3820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Model1: DeepLab-v3+ (resnet101)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Model2: DeepLab-v3</a:t>
            </a:r>
            <a:r>
              <a:rPr lang="en-US" altLang="ko-KR" sz="1600" dirty="0">
                <a:latin typeface="Arial Rounded MT Bold" panose="020F0704030504030204" pitchFamily="34" charset="0"/>
              </a:rPr>
              <a:t>+ (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drn-d-54)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168835"/>
            <a:ext cx="8138352" cy="540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31229" y="1255845"/>
            <a:ext cx="6402282" cy="2937903"/>
            <a:chOff x="488950" y="1296188"/>
            <a:chExt cx="6402282" cy="2937903"/>
          </a:xfrm>
        </p:grpSpPr>
        <p:sp>
          <p:nvSpPr>
            <p:cNvPr id="10" name="TextBox 9"/>
            <p:cNvSpPr txBox="1"/>
            <p:nvPr/>
          </p:nvSpPr>
          <p:spPr>
            <a:xfrm>
              <a:off x="488950" y="1296188"/>
              <a:ext cx="1079142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Modified Mask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4816" y="1296188"/>
              <a:ext cx="511679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Mask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38303" y="1296188"/>
              <a:ext cx="572593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Image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5214" y="3971970"/>
              <a:ext cx="906018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Prediction1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57106" y="3971970"/>
              <a:ext cx="1039067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Mask Overlap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8950" y="3987870"/>
              <a:ext cx="1196161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M-mask Overlap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84200" y="3270419"/>
            <a:ext cx="279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Multiple Objects,</a:t>
            </a:r>
          </a:p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Find more people in the image</a:t>
            </a:r>
            <a:endParaRPr lang="ko-KR" altLang="en-US" sz="1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30580" y="1988820"/>
            <a:ext cx="471650" cy="471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745905" y="2120553"/>
            <a:ext cx="471650" cy="471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263640" y="1988820"/>
            <a:ext cx="471650" cy="471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178965" y="2120553"/>
            <a:ext cx="471650" cy="471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58346" y="568670"/>
            <a:ext cx="3820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Model1: DeepLab-v3+ (resnet101)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Model2: DeepLab-v3</a:t>
            </a:r>
            <a:r>
              <a:rPr lang="en-US" altLang="ko-KR" sz="1600" dirty="0">
                <a:latin typeface="Arial Rounded MT Bold" panose="020F0704030504030204" pitchFamily="34" charset="0"/>
              </a:rPr>
              <a:t>+ (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drn-d-54)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5" y="1129729"/>
            <a:ext cx="8153693" cy="540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69329" y="1217745"/>
            <a:ext cx="6402282" cy="2937903"/>
            <a:chOff x="488950" y="1296188"/>
            <a:chExt cx="6402282" cy="2937903"/>
          </a:xfrm>
        </p:grpSpPr>
        <p:sp>
          <p:nvSpPr>
            <p:cNvPr id="10" name="TextBox 9"/>
            <p:cNvSpPr txBox="1"/>
            <p:nvPr/>
          </p:nvSpPr>
          <p:spPr>
            <a:xfrm>
              <a:off x="488950" y="1296188"/>
              <a:ext cx="1079142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Modified Mask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4816" y="1296188"/>
              <a:ext cx="511679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Mask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38303" y="1296188"/>
              <a:ext cx="572593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Image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5214" y="3971970"/>
              <a:ext cx="906018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Prediction1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57106" y="3971970"/>
              <a:ext cx="1039067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Mask Overlap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8950" y="3987870"/>
              <a:ext cx="1196161" cy="246221"/>
            </a:xfrm>
            <a:prstGeom prst="rect">
              <a:avLst/>
            </a:prstGeom>
            <a:solidFill>
              <a:srgbClr val="3A79A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M-mask Overlap</a:t>
              </a:r>
              <a:endParaRPr lang="ko-KR" altLang="en-US" sz="1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0315" y="3387616"/>
            <a:ext cx="2583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Unnecessary pixels remove</a:t>
            </a:r>
            <a:endParaRPr lang="ko-KR" altLang="en-US" sz="1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3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Dataset &amp; Training Info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471" y="1479218"/>
            <a:ext cx="42153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latin typeface="Arial Rounded MT Bold" panose="020F0704030504030204" pitchFamily="34" charset="0"/>
              </a:rPr>
              <a:t>FriendsPseudoNet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endParaRPr lang="en-US" altLang="ko-K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HorizontalFlip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RandomScaleCrop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RandomGaussianBlur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Training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Optmizier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: SGD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Scheduler: </a:t>
            </a:r>
            <a:r>
              <a:rPr lang="en-US" altLang="ko-KR" sz="1600" dirty="0" err="1" smtClean="0">
                <a:latin typeface="Arial Rounded MT Bold" panose="020F0704030504030204" pitchFamily="34" charset="0"/>
              </a:rPr>
              <a:t>CosineAnnealing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Model1: Deeplab-v3+ (resnet101)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Model2: Deeplab-v3+ (resnet101)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lr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(backbone) : 0.003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Rounded MT Bold" panose="020F0704030504030204" pitchFamily="34" charset="0"/>
              </a:rPr>
              <a:t>l</a:t>
            </a:r>
            <a:r>
              <a:rPr lang="en-US" altLang="ko-KR" sz="1600" dirty="0" err="1" smtClean="0">
                <a:latin typeface="Arial Rounded MT Bold" panose="020F0704030504030204" pitchFamily="34" charset="0"/>
              </a:rPr>
              <a:t>r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(ASAP, Decoder): 0.03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Gradient Accumulation: None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Batch Size: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Epoch: 100</a:t>
            </a:r>
          </a:p>
        </p:txBody>
      </p:sp>
      <p:pic>
        <p:nvPicPr>
          <p:cNvPr id="8" name="Picture 2" descr="local minim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2" y="1325042"/>
            <a:ext cx="4140896" cy="300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l minima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48730" r="54750" b="45338"/>
          <a:stretch/>
        </p:blipFill>
        <p:spPr bwMode="auto">
          <a:xfrm>
            <a:off x="6699250" y="2819188"/>
            <a:ext cx="831850" cy="1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92948" y="5235829"/>
            <a:ext cx="2670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Machine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TITAN V (12G) x 2</a:t>
            </a:r>
            <a:endParaRPr lang="en-US" altLang="ko-KR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721" y="1403910"/>
            <a:ext cx="7579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Failed on optimizing two models simultaneously (Implementation Failure)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01" y="3441382"/>
            <a:ext cx="3114675" cy="2009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62" y="3441382"/>
            <a:ext cx="3114675" cy="2009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721" y="1975960"/>
            <a:ext cx="53861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MIoU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</a:t>
            </a:r>
            <a:r>
              <a:rPr lang="en-US" altLang="ko-KR" sz="1600" dirty="0" smtClean="0">
                <a:solidFill>
                  <a:srgbClr val="0077BB"/>
                </a:solidFill>
                <a:latin typeface="Arial Rounded MT Bold" panose="020F0704030504030204" pitchFamily="34" charset="0"/>
              </a:rPr>
              <a:t>Blue: baseline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, </a:t>
            </a:r>
            <a:r>
              <a:rPr lang="en-US" altLang="ko-KR" sz="1600" dirty="0" smtClean="0">
                <a:solidFill>
                  <a:srgbClr val="FF6E40"/>
                </a:solidFill>
                <a:latin typeface="Arial Rounded MT Bold" panose="020F0704030504030204" pitchFamily="34" charset="0"/>
              </a:rPr>
              <a:t>Orange: </a:t>
            </a:r>
            <a:r>
              <a:rPr lang="en-US" altLang="ko-KR" sz="1600" dirty="0" err="1" smtClean="0">
                <a:solidFill>
                  <a:srgbClr val="FF6E40"/>
                </a:solidFill>
                <a:latin typeface="Arial Rounded MT Bold" panose="020F0704030504030204" pitchFamily="34" charset="0"/>
              </a:rPr>
              <a:t>FriendsPseudoNet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77BB"/>
                </a:solidFill>
                <a:latin typeface="Arial Rounded MT Bold" panose="020F0704030504030204" pitchFamily="34" charset="0"/>
              </a:rPr>
              <a:t>Best: 0.578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FF6E40"/>
                </a:solidFill>
                <a:latin typeface="Arial Rounded MT Bold" panose="020F0704030504030204" pitchFamily="34" charset="0"/>
              </a:rPr>
              <a:t>Best: 0.556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6E4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Single Model Best </a:t>
            </a:r>
            <a:r>
              <a:rPr lang="en-US" altLang="ko-KR" sz="1600" dirty="0" err="1" smtClean="0">
                <a:latin typeface="Arial Rounded MT Bold" panose="020F0704030504030204" pitchFamily="34" charset="0"/>
              </a:rPr>
              <a:t>MIoU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: </a:t>
            </a:r>
            <a:r>
              <a:rPr lang="en-US" altLang="ko-KR" sz="1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0.7279</a:t>
            </a:r>
            <a:endParaRPr lang="ko-KR" altLang="en-US" sz="16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Method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2BF938-9EF2-45E2-973E-10124A06FAD8}"/>
              </a:ext>
            </a:extLst>
          </p:cNvPr>
          <p:cNvGrpSpPr/>
          <p:nvPr/>
        </p:nvGrpSpPr>
        <p:grpSpPr>
          <a:xfrm>
            <a:off x="2689423" y="3351416"/>
            <a:ext cx="779400" cy="919388"/>
            <a:chOff x="2545074" y="2480588"/>
            <a:chExt cx="779400" cy="919388"/>
          </a:xfrm>
        </p:grpSpPr>
        <p:sp>
          <p:nvSpPr>
            <p:cNvPr id="15" name="평행 사변형 14"/>
            <p:cNvSpPr/>
            <p:nvPr/>
          </p:nvSpPr>
          <p:spPr>
            <a:xfrm flipH="1">
              <a:off x="3244244" y="2480588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762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/>
            <p:cNvSpPr/>
            <p:nvPr/>
          </p:nvSpPr>
          <p:spPr>
            <a:xfrm flipH="1">
              <a:off x="3143445" y="2538014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635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/>
            <p:cNvSpPr/>
            <p:nvPr/>
          </p:nvSpPr>
          <p:spPr>
            <a:xfrm flipH="1">
              <a:off x="3013351" y="2670620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flipH="1">
              <a:off x="2907992" y="2681637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 flipH="1">
              <a:off x="2802633" y="2703671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81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/>
            <p:cNvSpPr/>
            <p:nvPr/>
          </p:nvSpPr>
          <p:spPr>
            <a:xfrm flipH="1">
              <a:off x="2642189" y="2559847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635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 flipH="1">
              <a:off x="2545074" y="2495637"/>
              <a:ext cx="80230" cy="696305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7620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http://host.robots.ox.ac.uk/pascal/VOC/voc2012/segexamples/images/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56" y="3366465"/>
            <a:ext cx="918387" cy="12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511" y="3396577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572635" y="3759525"/>
            <a:ext cx="96876" cy="174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60" y="1789318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>
            <a:off x="5323523" y="3292723"/>
            <a:ext cx="4402" cy="41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http://host.robots.ox.ac.uk/pascal/VOC/voc2012/segexamples/images/01_objec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24" y="3292723"/>
            <a:ext cx="918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6710862" y="3653608"/>
            <a:ext cx="96876" cy="174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4985167" y="4482077"/>
                <a:ext cx="6591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rgbClr val="C00000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167" y="4482077"/>
                <a:ext cx="659155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4854746" y="2982871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Ground Truth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1420806" y="4569327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71" name="TextBox 70"/>
          <p:cNvSpPr txBox="1"/>
          <p:nvPr/>
        </p:nvSpPr>
        <p:spPr>
          <a:xfrm>
            <a:off x="5822060" y="4523405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Modified Mask</a:t>
            </a:r>
            <a:endParaRPr lang="ko-KR" altLang="en-US" sz="1100" dirty="0"/>
          </a:p>
        </p:txBody>
      </p:sp>
      <p:sp>
        <p:nvSpPr>
          <p:cNvPr id="48" name="직사각형 47"/>
          <p:cNvSpPr/>
          <p:nvPr/>
        </p:nvSpPr>
        <p:spPr>
          <a:xfrm>
            <a:off x="5258787" y="3773668"/>
            <a:ext cx="131233" cy="319587"/>
          </a:xfrm>
          <a:prstGeom prst="rect">
            <a:avLst/>
          </a:prstGeom>
          <a:solidFill>
            <a:srgbClr val="3A79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4807868" y="3920303"/>
            <a:ext cx="370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463923" y="3920303"/>
            <a:ext cx="370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936741" y="4431469"/>
            <a:ext cx="852634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아무무 짤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142" y="4906843"/>
            <a:ext cx="1105934" cy="1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1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471" y="1479218"/>
            <a:ext cx="42153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Preprocessing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HorizontalFlip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RandomScaleCrop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RandomGaussianBlur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Training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Optmizier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: SGD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Scheduler: </a:t>
            </a:r>
            <a:r>
              <a:rPr lang="en-US" altLang="ko-KR" sz="1600" dirty="0" err="1">
                <a:solidFill>
                  <a:srgbClr val="C00000"/>
                </a:solidFill>
                <a:latin typeface="Arial Rounded MT Bold" panose="020F0704030504030204" pitchFamily="34" charset="0"/>
              </a:rPr>
              <a:t>ReduceLROnPlateau</a:t>
            </a:r>
            <a:endParaRPr lang="en-US" altLang="ko-KR" sz="1600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Model1: Deeplab-v3+ (resnet101)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Model2: Deeplab-v3+ (resnet101)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lr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(backbone) : 0.003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Rounded MT Bold" panose="020F0704030504030204" pitchFamily="34" charset="0"/>
              </a:rPr>
              <a:t>l</a:t>
            </a:r>
            <a:r>
              <a:rPr lang="en-US" altLang="ko-KR" sz="1600" dirty="0" err="1" smtClean="0">
                <a:latin typeface="Arial Rounded MT Bold" panose="020F0704030504030204" pitchFamily="34" charset="0"/>
              </a:rPr>
              <a:t>r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(ASAP, Decoder): 0.03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Gradient Accumulation: </a:t>
            </a:r>
            <a:r>
              <a:rPr lang="en-US" altLang="ko-KR" sz="1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2</a:t>
            </a:r>
            <a:endParaRPr lang="en-US" altLang="ko-KR" sz="1600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Batch Size: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Epoch: 100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3471" y="5529086"/>
            <a:ext cx="41369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Machine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TITAN V (12G) - </a:t>
            </a:r>
            <a:r>
              <a:rPr lang="en-US" altLang="ko-KR" sz="1600" dirty="0" err="1" smtClean="0">
                <a:latin typeface="Arial Rounded MT Bold" panose="020F0704030504030204" pitchFamily="34" charset="0"/>
              </a:rPr>
              <a:t>PseudoNet</a:t>
            </a: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RTX 2080 TITAN (24G) - baseline</a:t>
            </a:r>
            <a:endParaRPr lang="en-US" altLang="ko-KR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Experiment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721" y="1403910"/>
            <a:ext cx="4974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PseudoNet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(Modify by confidence of a model)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721" y="1975960"/>
            <a:ext cx="4640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 Rounded MT Bold" panose="020F0704030504030204" pitchFamily="34" charset="0"/>
              </a:rPr>
              <a:t>MIoU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 (</a:t>
            </a:r>
            <a:r>
              <a:rPr lang="en-US" altLang="ko-KR" sz="1600" dirty="0" smtClean="0">
                <a:solidFill>
                  <a:srgbClr val="FF6E40"/>
                </a:solidFill>
                <a:latin typeface="Arial Rounded MT Bold" panose="020F0704030504030204" pitchFamily="34" charset="0"/>
              </a:rPr>
              <a:t>Blue: baseline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, </a:t>
            </a:r>
            <a:r>
              <a:rPr lang="en-US" altLang="ko-KR" sz="1600" dirty="0" smtClean="0">
                <a:solidFill>
                  <a:srgbClr val="3BBEEF"/>
                </a:solidFill>
                <a:latin typeface="Arial Rounded MT Bold" panose="020F0704030504030204" pitchFamily="34" charset="0"/>
              </a:rPr>
              <a:t>Orange: </a:t>
            </a:r>
            <a:r>
              <a:rPr lang="en-US" altLang="ko-KR" sz="1600" dirty="0" err="1" smtClean="0">
                <a:solidFill>
                  <a:srgbClr val="3BBEEF"/>
                </a:solidFill>
                <a:latin typeface="Arial Rounded MT Bold" panose="020F0704030504030204" pitchFamily="34" charset="0"/>
              </a:rPr>
              <a:t>PseudoNet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FF6E40"/>
                </a:solidFill>
                <a:latin typeface="Arial Rounded MT Bold" panose="020F0704030504030204" pitchFamily="34" charset="0"/>
              </a:rPr>
              <a:t>Best: 0.7279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BBEEF"/>
                </a:solidFill>
                <a:latin typeface="Arial Rounded MT Bold" panose="020F0704030504030204" pitchFamily="34" charset="0"/>
              </a:rPr>
              <a:t>Best: 0.7440</a:t>
            </a:r>
            <a:endParaRPr lang="ko-KR" altLang="en-US" sz="16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1" y="3441382"/>
            <a:ext cx="3228975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70" y="3441382"/>
            <a:ext cx="3228975" cy="238125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3436620" y="5524500"/>
            <a:ext cx="44196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132320" y="4358640"/>
            <a:ext cx="44196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Conclusion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FriendsPseudoNet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457" y="1573187"/>
            <a:ext cx="854176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 Rounded MT Bold" panose="020F0704030504030204" pitchFamily="34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Propose self-generating mask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Prove that self-generating mask improves the segmentation 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Reduce human’s annotation cost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 Rounded MT Bold" panose="020F0704030504030204" pitchFamily="34" charset="0"/>
              </a:rPr>
              <a:t>Future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It can be extensible to different dataset by making ambiguous pixels of un-labeled</a:t>
            </a:r>
            <a:br>
              <a:rPr lang="en-US" altLang="ko-KR" sz="1600" dirty="0" smtClean="0">
                <a:latin typeface="Arial Rounded MT Bold" panose="020F0704030504030204" pitchFamily="34" charset="0"/>
              </a:rPr>
            </a:br>
            <a:r>
              <a:rPr lang="en-US" altLang="ko-KR" sz="1600" dirty="0" smtClean="0">
                <a:latin typeface="Arial Rounded MT Bold" panose="020F0704030504030204" pitchFamily="34" charset="0"/>
              </a:rPr>
              <a:t>Or, We can generate un-labeled class during training stage</a:t>
            </a:r>
            <a:br>
              <a:rPr lang="en-US" altLang="ko-KR" sz="1600" dirty="0" smtClean="0">
                <a:latin typeface="Arial Rounded MT Bold" panose="020F0704030504030204" pitchFamily="34" charset="0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(Combating Label Noise in Deep Learning Using Abstention, ICML 2019)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Rounded MT Bold" panose="020F0704030504030204" pitchFamily="34" charset="0"/>
              </a:rPr>
              <a:t>It can be extensible to any task (classification, segmentation, </a:t>
            </a:r>
            <a:r>
              <a:rPr lang="en-US" altLang="ko-KR" sz="1600" dirty="0" smtClean="0">
                <a:latin typeface="Arial Rounded MT Bold" panose="020F0704030504030204" pitchFamily="34" charset="0"/>
              </a:rPr>
              <a:t>…)</a:t>
            </a:r>
            <a:endParaRPr lang="en-US" altLang="ko-KR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876163" y="2960580"/>
            <a:ext cx="1543050" cy="1485721"/>
            <a:chOff x="3864483" y="3482978"/>
            <a:chExt cx="1543050" cy="14857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483" y="3606624"/>
              <a:ext cx="1543050" cy="13620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279645" y="3482978"/>
              <a:ext cx="795275" cy="420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B0D9-2CC2-4E10-ADC9-1F0A4997DC7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62" y="3084226"/>
            <a:ext cx="1514475" cy="1362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21" y="1659799"/>
            <a:ext cx="384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 smtClean="0">
                <a:latin typeface="Arial Rounded MT Bold" panose="020F0704030504030204" pitchFamily="34" charset="0"/>
              </a:rPr>
              <a:t>How to study in exam period?</a:t>
            </a:r>
            <a:endParaRPr lang="ko-KR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2442" y="6268120"/>
            <a:ext cx="2877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Emoji from ‘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공부하다 미친 댕댕이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’, </a:t>
            </a:r>
            <a:r>
              <a:rPr lang="en-US" altLang="ko-KR" sz="1100" dirty="0" err="1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kakao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462" y="2832524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Study Alone?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354" y="284438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Study with a friend!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876163" y="2960580"/>
            <a:ext cx="1543050" cy="1485721"/>
            <a:chOff x="3864483" y="3482978"/>
            <a:chExt cx="1543050" cy="14857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483" y="3606624"/>
              <a:ext cx="1543050" cy="13620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279645" y="3482978"/>
              <a:ext cx="795275" cy="420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B0D9-2CC2-4E10-ADC9-1F0A4997DC7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721" y="1659799"/>
            <a:ext cx="384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 smtClean="0">
                <a:latin typeface="Arial Rounded MT Bold" panose="020F0704030504030204" pitchFamily="34" charset="0"/>
              </a:rPr>
              <a:t>How to study in exam period?</a:t>
            </a:r>
            <a:endParaRPr lang="ko-KR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2442" y="6268120"/>
            <a:ext cx="2877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Emoji from ‘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공부하다 미친 댕댕이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’, </a:t>
            </a:r>
            <a:r>
              <a:rPr lang="en-US" altLang="ko-KR" sz="1100" dirty="0" err="1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kakao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354" y="284438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Study with a friend!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721" y="2603327"/>
            <a:ext cx="412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 Rounded MT Bold" panose="020F0704030504030204" pitchFamily="34" charset="0"/>
              </a:rPr>
              <a:t>When we </a:t>
            </a:r>
            <a:r>
              <a:rPr lang="en-US" altLang="ko-KR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discuss</a:t>
            </a:r>
            <a:r>
              <a:rPr lang="en-US" altLang="ko-KR" dirty="0" smtClean="0">
                <a:latin typeface="Arial Rounded MT Bold" panose="020F0704030504030204" pitchFamily="34" charset="0"/>
              </a:rPr>
              <a:t> with a friend,</a:t>
            </a:r>
            <a:br>
              <a:rPr lang="en-US" altLang="ko-KR" dirty="0" smtClean="0">
                <a:latin typeface="Arial Rounded MT Bold" panose="020F0704030504030204" pitchFamily="34" charset="0"/>
              </a:rPr>
            </a:br>
            <a:r>
              <a:rPr lang="en-US" altLang="ko-KR" dirty="0" smtClean="0">
                <a:latin typeface="Arial Rounded MT Bold" panose="020F0704030504030204" pitchFamily="34" charset="0"/>
              </a:rPr>
              <a:t>We notice </a:t>
            </a:r>
            <a:r>
              <a:rPr lang="en-US" altLang="ko-KR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something we missed!</a:t>
            </a:r>
            <a:endParaRPr lang="ko-KR" altLang="en-US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11488" y="3765263"/>
            <a:ext cx="1576940" cy="1362075"/>
            <a:chOff x="1486587" y="3793076"/>
            <a:chExt cx="1576940" cy="13620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7152" y="3793076"/>
              <a:ext cx="1476375" cy="136207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2667000" y="3793076"/>
              <a:ext cx="304800" cy="582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86587" y="3793076"/>
              <a:ext cx="304800" cy="72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8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35" y="274419"/>
            <a:ext cx="2858415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020" y="285249"/>
            <a:ext cx="2858415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986" y="4616079"/>
            <a:ext cx="2841864" cy="18916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020" y="4616079"/>
            <a:ext cx="2874966" cy="1913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6986" y="2456079"/>
            <a:ext cx="2841864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571" y="2456079"/>
            <a:ext cx="2841864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695" y="1917470"/>
            <a:ext cx="29754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Pascal VOC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1~20 : 20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0 :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255: Border or Unlabeled</a:t>
            </a:r>
          </a:p>
          <a:p>
            <a:endParaRPr lang="en-US" altLang="ko-KR" sz="1600" dirty="0">
              <a:latin typeface="Arial Rounded MT Bold" panose="020F0704030504030204" pitchFamily="34" charset="0"/>
            </a:endParaRPr>
          </a:p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Too many un-labels !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1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88" y="615917"/>
            <a:ext cx="3648075" cy="2514600"/>
          </a:xfrm>
          <a:prstGeom prst="rect">
            <a:avLst/>
          </a:prstGeom>
        </p:spPr>
      </p:pic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674298861"/>
              </p:ext>
            </p:extLst>
          </p:nvPr>
        </p:nvGraphicFramePr>
        <p:xfrm>
          <a:off x="4431707" y="3533140"/>
          <a:ext cx="3785786" cy="2523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3695" y="1917470"/>
            <a:ext cx="29754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Pascal VOC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1~20 : 20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0 :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255: Border or Unlabeled</a:t>
            </a:r>
          </a:p>
          <a:p>
            <a:endParaRPr lang="en-US" altLang="ko-KR" sz="1600" dirty="0">
              <a:latin typeface="Arial Rounded MT Bold" panose="020F0704030504030204" pitchFamily="34" charset="0"/>
            </a:endParaRPr>
          </a:p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Rounded MT Bold" panose="020F0704030504030204" pitchFamily="34" charset="0"/>
              </a:rPr>
              <a:t>Too many un-labels !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1904" y="5642808"/>
            <a:ext cx="398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Make Pixels Great Again!!</a:t>
            </a:r>
            <a:endParaRPr lang="ko-KR" altLang="en-US" sz="2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http://pixelartmaker.com/art/491738e2683bf6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94" y="1794475"/>
            <a:ext cx="7021286" cy="377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21" y="1279933"/>
            <a:ext cx="4611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May we can make a label for unlabeled area?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7" y="2523744"/>
            <a:ext cx="2716328" cy="27097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36" y="2523523"/>
            <a:ext cx="2716549" cy="27099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6011" y="5233479"/>
            <a:ext cx="87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Image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8726" y="523347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721" y="456706"/>
            <a:ext cx="3773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Introduction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584200" y="52354"/>
            <a:ext cx="11480800" cy="563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5" name="슬라이드 번호 개체 틀 84"/>
          <p:cNvSpPr>
            <a:spLocks noGrp="1"/>
          </p:cNvSpPr>
          <p:nvPr>
            <p:ph type="sldNum" sz="quarter" idx="12"/>
          </p:nvPr>
        </p:nvSpPr>
        <p:spPr>
          <a:xfrm>
            <a:off x="7086600" y="6529729"/>
            <a:ext cx="2057400" cy="328271"/>
          </a:xfrm>
        </p:spPr>
        <p:txBody>
          <a:bodyPr/>
          <a:lstStyle/>
          <a:p>
            <a:fld id="{3175B0D9-2CC2-4E10-ADC9-1F0A4997DC7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721" y="861058"/>
            <a:ext cx="391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Motivation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21" y="1279933"/>
            <a:ext cx="4611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rial Rounded MT Bold" panose="020F0704030504030204" pitchFamily="34" charset="0"/>
              </a:rPr>
              <a:t>May we can make a label for unlabeled area?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7" y="2523744"/>
            <a:ext cx="2716328" cy="27097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36" y="2523523"/>
            <a:ext cx="2716549" cy="2709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08" y="2523523"/>
            <a:ext cx="2723048" cy="27099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6011" y="5233479"/>
            <a:ext cx="87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Image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8726" y="523347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7886" y="5233479"/>
            <a:ext cx="179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Modified Mask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Mo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48948"/>
      </a:accent1>
      <a:accent2>
        <a:srgbClr val="36A6C1"/>
      </a:accent2>
      <a:accent3>
        <a:srgbClr val="3A79A0"/>
      </a:accent3>
      <a:accent4>
        <a:srgbClr val="E65C5E"/>
      </a:accent4>
      <a:accent5>
        <a:srgbClr val="FFFFFF"/>
      </a:accent5>
      <a:accent6>
        <a:srgbClr val="424242"/>
      </a:accent6>
      <a:hlink>
        <a:srgbClr val="3A79A0"/>
      </a:hlink>
      <a:folHlink>
        <a:srgbClr val="3A79A0"/>
      </a:folHlink>
    </a:clrScheme>
    <a:fontScheme name="사용자 지정 37">
      <a:majorFont>
        <a:latin typeface="Cambria Math"/>
        <a:ea typeface="맑은 고딕"/>
        <a:cs typeface=""/>
      </a:majorFont>
      <a:minorFont>
        <a:latin typeface="Cambria Math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11-15.potx" id="{81373126-EE1C-463A-80D2-EC62370975D5}" vid="{103C1377-06C3-49EB-97E9-8135935A184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hvcl</Template>
  <TotalTime>698</TotalTime>
  <Words>758</Words>
  <Application>Microsoft Office PowerPoint</Application>
  <PresentationFormat>화면 슬라이드 쇼(4:3)</PresentationFormat>
  <Paragraphs>312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MS PGothic</vt:lpstr>
      <vt:lpstr>UNISTFont</vt:lpstr>
      <vt:lpstr>나눔스퀘어OTF Bold</vt:lpstr>
      <vt:lpstr>맑은 고딕</vt:lpstr>
      <vt:lpstr>Arial</vt:lpstr>
      <vt:lpstr>Arial Rounded MT Bold</vt:lpstr>
      <vt:lpstr>Cambria Math</vt:lpstr>
      <vt:lpstr>Franklin Gothic Demi</vt:lpstr>
      <vt:lpstr>Franklin Gothic Medium</vt:lpstr>
      <vt:lpstr>Franklin Gothic Medium Cond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현수</dc:creator>
  <cp:lastModifiedBy>이 현수</cp:lastModifiedBy>
  <cp:revision>52</cp:revision>
  <dcterms:created xsi:type="dcterms:W3CDTF">2018-11-14T04:49:44Z</dcterms:created>
  <dcterms:modified xsi:type="dcterms:W3CDTF">2019-12-16T03:04:01Z</dcterms:modified>
</cp:coreProperties>
</file>